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59" r:id="rId4"/>
    <p:sldId id="265" r:id="rId5"/>
    <p:sldId id="267" r:id="rId6"/>
    <p:sldId id="270" r:id="rId7"/>
    <p:sldId id="258" r:id="rId8"/>
    <p:sldId id="261" r:id="rId9"/>
    <p:sldId id="262" r:id="rId10"/>
    <p:sldId id="264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C7759-D181-4690-ACBA-B385E67B0C77}" v="2" dt="2023-08-27T15:50:52.541"/>
    <p1510:client id="{29999A63-9D50-45C7-A041-86B245F23915}" v="152" dt="2023-08-27T18:43:16.472"/>
    <p1510:client id="{334284CF-14B5-4093-9DCD-A867AF8B720F}" v="51" dt="2023-08-27T18:06:13.452"/>
    <p1510:client id="{34F32877-13BC-473C-8773-B86550B9F7E9}" v="2417" dt="2023-08-28T16:52:32.417"/>
    <p1510:client id="{4C58072C-D790-4342-AFF7-26F3E1062119}" v="42" dt="2023-08-27T16:23:04.560"/>
    <p1510:client id="{5C3C8191-2666-46F9-9819-59A4308467E2}" v="7" dt="2023-08-28T17:41:57.592"/>
    <p1510:client id="{797055CB-1CED-4470-A3E9-3C8071BAE93A}" v="34" dt="2023-08-28T17:00:06.779"/>
    <p1510:client id="{816BF0AA-CF02-40C5-BAED-DDD72F1CC9F3}" v="442" dt="2023-08-28T18:08:38.841"/>
    <p1510:client id="{96D2D807-0E75-47B7-9DCB-D37F2F679E99}" v="2145" dt="2023-08-27T18:29:01.997"/>
    <p1510:client id="{D182B90C-D2B4-4196-B2F9-B5E785C8173A}" v="35" dt="2023-08-27T18:35:45.475"/>
    <p1510:client id="{D1C73CE2-E1D8-4633-BE4D-A3A74B201F5A}" v="1726" dt="2023-08-27T16:58:02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tableStyles" Target="tableStyles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heme" Target="theme/theme1.xml" Id="rId17" /><Relationship Type="http://schemas.openxmlformats.org/officeDocument/2006/relationships/slide" Target="slides/slide1.xml" Id="rId2" /><Relationship Type="http://schemas.openxmlformats.org/officeDocument/2006/relationships/viewProps" Target="viewProps.xml" Id="rId16" /><Relationship Type="http://schemas.microsoft.com/office/2015/10/relationships/revisionInfo" Target="revisionInfo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presProps" Target="presProps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FECFE-FEFF-4A7B-9A36-22DD49CCC0A1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B1FA2D-BED0-4B2F-AA4C-61CAC0300ECF}">
      <dgm:prSet phldrT="[Text]" phldr="0"/>
      <dgm:spPr/>
      <dgm:t>
        <a:bodyPr/>
        <a:lstStyle/>
        <a:p>
          <a:pPr>
            <a:defRPr b="1"/>
          </a:pPr>
          <a:r>
            <a:rPr lang="en-US"/>
            <a:t>LACK OF MEDICAL CARE</a:t>
          </a:r>
        </a:p>
      </dgm:t>
    </dgm:pt>
    <dgm:pt modelId="{CAE61F0C-9953-4B98-B75D-1DE36276F7A0}" type="parTrans" cxnId="{E8E87909-3C84-4A67-B570-B094647F0A40}">
      <dgm:prSet/>
      <dgm:spPr/>
      <dgm:t>
        <a:bodyPr/>
        <a:lstStyle/>
        <a:p>
          <a:endParaRPr lang="en-US"/>
        </a:p>
      </dgm:t>
    </dgm:pt>
    <dgm:pt modelId="{56457BD3-DDC3-43E2-A4B7-B93A061226E5}" type="sibTrans" cxnId="{E8E87909-3C84-4A67-B570-B094647F0A40}">
      <dgm:prSet/>
      <dgm:spPr/>
      <dgm:t>
        <a:bodyPr/>
        <a:lstStyle/>
        <a:p>
          <a:endParaRPr lang="en-US"/>
        </a:p>
      </dgm:t>
    </dgm:pt>
    <dgm:pt modelId="{42ADAEB4-EAD6-4DD9-8824-E7FD5210BF54}">
      <dgm:prSet phldrT="[Text]" phldr="0"/>
      <dgm:spPr/>
      <dgm:t>
        <a:bodyPr/>
        <a:lstStyle/>
        <a:p>
          <a:r>
            <a:rPr lang="en-US" b="0">
              <a:latin typeface="Garamond" panose="02020404030301010803"/>
            </a:rPr>
            <a:t>Stray dogs are prone to diseases as they are not provided with medical care.</a:t>
          </a:r>
          <a:endParaRPr lang="en-US" b="0"/>
        </a:p>
      </dgm:t>
    </dgm:pt>
    <dgm:pt modelId="{C0EFE80B-B39E-4517-9573-39C74BBE04F0}" type="parTrans" cxnId="{125073BC-2ED2-45CC-92A2-3861FC4485B8}">
      <dgm:prSet/>
      <dgm:spPr/>
      <dgm:t>
        <a:bodyPr/>
        <a:lstStyle/>
        <a:p>
          <a:endParaRPr lang="en-US"/>
        </a:p>
      </dgm:t>
    </dgm:pt>
    <dgm:pt modelId="{9709E3B6-CE51-44AE-82DD-6701C1D570D8}" type="sibTrans" cxnId="{125073BC-2ED2-45CC-92A2-3861FC4485B8}">
      <dgm:prSet/>
      <dgm:spPr/>
      <dgm:t>
        <a:bodyPr/>
        <a:lstStyle/>
        <a:p>
          <a:endParaRPr lang="en-US"/>
        </a:p>
      </dgm:t>
    </dgm:pt>
    <dgm:pt modelId="{E25B8FA2-0004-426F-804D-78566395BA9E}">
      <dgm:prSet phldrT="[Text]" phldr="0"/>
      <dgm:spPr/>
      <dgm:t>
        <a:bodyPr/>
        <a:lstStyle/>
        <a:p>
          <a:pPr>
            <a:defRPr b="1"/>
          </a:pPr>
          <a:r>
            <a:rPr lang="en-US"/>
            <a:t>AGGRESSIVE BEHAVIOUR</a:t>
          </a:r>
        </a:p>
      </dgm:t>
    </dgm:pt>
    <dgm:pt modelId="{82EF0B9D-E653-4B37-92B6-91EAEF8F7719}" type="parTrans" cxnId="{9C6D714D-E03B-4AB7-B86C-6A0E17BE8C80}">
      <dgm:prSet/>
      <dgm:spPr/>
      <dgm:t>
        <a:bodyPr/>
        <a:lstStyle/>
        <a:p>
          <a:endParaRPr lang="en-US"/>
        </a:p>
      </dgm:t>
    </dgm:pt>
    <dgm:pt modelId="{4DE6BF9A-91DF-422B-B4D0-4BF7438D4A3B}" type="sibTrans" cxnId="{9C6D714D-E03B-4AB7-B86C-6A0E17BE8C80}">
      <dgm:prSet/>
      <dgm:spPr/>
      <dgm:t>
        <a:bodyPr/>
        <a:lstStyle/>
        <a:p>
          <a:endParaRPr lang="en-US"/>
        </a:p>
      </dgm:t>
    </dgm:pt>
    <dgm:pt modelId="{5A76CC40-F158-4A71-83B7-619554B77042}">
      <dgm:prSet phldrT="[Text]" phldr="0"/>
      <dgm:spPr/>
      <dgm:t>
        <a:bodyPr/>
        <a:lstStyle/>
        <a:p>
          <a:r>
            <a:rPr lang="en-US">
              <a:latin typeface="Garamond" panose="02020404030301010803"/>
            </a:rPr>
            <a:t>Being </a:t>
          </a:r>
          <a:r>
            <a:rPr lang="en-US" noProof="1">
              <a:latin typeface="Garamond" panose="02020404030301010803"/>
            </a:rPr>
            <a:t>abondoned </a:t>
          </a:r>
          <a:r>
            <a:rPr lang="en-US">
              <a:latin typeface="Garamond" panose="02020404030301010803"/>
            </a:rPr>
            <a:t>and fending themselves can make them aggressive towards humans and they may start attacking.</a:t>
          </a:r>
          <a:endParaRPr lang="en-US"/>
        </a:p>
      </dgm:t>
    </dgm:pt>
    <dgm:pt modelId="{DBC60428-0EE2-4043-8E57-7EDF4D59CF63}" type="parTrans" cxnId="{DB053860-B6E1-41AF-AC96-0BA8C76E3A5F}">
      <dgm:prSet/>
      <dgm:spPr/>
      <dgm:t>
        <a:bodyPr/>
        <a:lstStyle/>
        <a:p>
          <a:endParaRPr lang="en-US"/>
        </a:p>
      </dgm:t>
    </dgm:pt>
    <dgm:pt modelId="{D78BB014-747C-42F5-84E5-F4FC0D43EEB4}" type="sibTrans" cxnId="{DB053860-B6E1-41AF-AC96-0BA8C76E3A5F}">
      <dgm:prSet/>
      <dgm:spPr/>
      <dgm:t>
        <a:bodyPr/>
        <a:lstStyle/>
        <a:p>
          <a:endParaRPr lang="en-US"/>
        </a:p>
      </dgm:t>
    </dgm:pt>
    <dgm:pt modelId="{6236B61C-A1EE-4390-95FD-67118727EF66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Garamond" panose="02020404030301010803"/>
            </a:rPr>
            <a:t>IMPACT ON SOCIETY</a:t>
          </a:r>
          <a:endParaRPr lang="en-US"/>
        </a:p>
      </dgm:t>
    </dgm:pt>
    <dgm:pt modelId="{3EB6A4AF-E45D-4B37-ABC0-7622B1FE0B4F}" type="parTrans" cxnId="{2D91A5FD-FDBC-4B64-96EB-9EF95685B1C4}">
      <dgm:prSet/>
      <dgm:spPr/>
      <dgm:t>
        <a:bodyPr/>
        <a:lstStyle/>
        <a:p>
          <a:endParaRPr lang="en-US"/>
        </a:p>
      </dgm:t>
    </dgm:pt>
    <dgm:pt modelId="{4DB4E4D4-90EB-4E2F-A238-B048316F38CB}" type="sibTrans" cxnId="{2D91A5FD-FDBC-4B64-96EB-9EF95685B1C4}">
      <dgm:prSet/>
      <dgm:spPr/>
      <dgm:t>
        <a:bodyPr/>
        <a:lstStyle/>
        <a:p>
          <a:endParaRPr lang="en-US"/>
        </a:p>
      </dgm:t>
    </dgm:pt>
    <dgm:pt modelId="{703AEAC8-FA12-4C48-8362-127C11FB8FFB}">
      <dgm:prSet phldrT="[Text]" phldr="0"/>
      <dgm:spPr/>
      <dgm:t>
        <a:bodyPr/>
        <a:lstStyle/>
        <a:p>
          <a:r>
            <a:rPr lang="en-US">
              <a:latin typeface="Garamond" panose="02020404030301010803"/>
            </a:rPr>
            <a:t>Stray dogs cause chaos on the streets which can result in road accidents.</a:t>
          </a:r>
          <a:endParaRPr lang="en-US"/>
        </a:p>
      </dgm:t>
    </dgm:pt>
    <dgm:pt modelId="{369652BB-5530-4E46-9E21-FCDCB8102AAA}" type="parTrans" cxnId="{DAB2E59F-5B73-4D14-B8DF-DB76D73938E0}">
      <dgm:prSet/>
      <dgm:spPr/>
      <dgm:t>
        <a:bodyPr/>
        <a:lstStyle/>
        <a:p>
          <a:endParaRPr lang="en-US"/>
        </a:p>
      </dgm:t>
    </dgm:pt>
    <dgm:pt modelId="{00037B14-8C1E-4D76-8F2D-1BD0C3C2C1C5}" type="sibTrans" cxnId="{DAB2E59F-5B73-4D14-B8DF-DB76D73938E0}">
      <dgm:prSet/>
      <dgm:spPr/>
      <dgm:t>
        <a:bodyPr/>
        <a:lstStyle/>
        <a:p>
          <a:endParaRPr lang="en-US"/>
        </a:p>
      </dgm:t>
    </dgm:pt>
    <dgm:pt modelId="{6F4E5BE0-15D8-440E-9A69-6C7F647CF1A7}" type="pres">
      <dgm:prSet presAssocID="{BD8FECFE-FEFF-4A7B-9A36-22DD49CCC0A1}" presName="Name0" presStyleCnt="0">
        <dgm:presLayoutVars>
          <dgm:dir/>
          <dgm:animLvl val="lvl"/>
          <dgm:resizeHandles val="exact"/>
        </dgm:presLayoutVars>
      </dgm:prSet>
      <dgm:spPr/>
    </dgm:pt>
    <dgm:pt modelId="{30B33E7F-B6B0-400E-9E62-4065A5CF0820}" type="pres">
      <dgm:prSet presAssocID="{CBB1FA2D-BED0-4B2F-AA4C-61CAC0300ECF}" presName="linNode" presStyleCnt="0"/>
      <dgm:spPr/>
    </dgm:pt>
    <dgm:pt modelId="{7F274F3C-1128-4FFA-811B-C450B2A3903C}" type="pres">
      <dgm:prSet presAssocID="{CBB1FA2D-BED0-4B2F-AA4C-61CAC0300ECF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FDBCD957-5AA8-46AD-955E-F22A193EB1CE}" type="pres">
      <dgm:prSet presAssocID="{CBB1FA2D-BED0-4B2F-AA4C-61CAC0300ECF}" presName="descendantText" presStyleLbl="alignAccFollowNode1" presStyleIdx="0" presStyleCnt="3">
        <dgm:presLayoutVars>
          <dgm:bulletEnabled/>
        </dgm:presLayoutVars>
      </dgm:prSet>
      <dgm:spPr/>
    </dgm:pt>
    <dgm:pt modelId="{C321CBD1-97C3-4931-B57A-5DE445FCF89C}" type="pres">
      <dgm:prSet presAssocID="{56457BD3-DDC3-43E2-A4B7-B93A061226E5}" presName="sp" presStyleCnt="0"/>
      <dgm:spPr/>
    </dgm:pt>
    <dgm:pt modelId="{CC84E2BD-CA30-4FD4-ABB4-4EDE3905D735}" type="pres">
      <dgm:prSet presAssocID="{E25B8FA2-0004-426F-804D-78566395BA9E}" presName="linNode" presStyleCnt="0"/>
      <dgm:spPr/>
    </dgm:pt>
    <dgm:pt modelId="{E9CB39C2-A0DC-44FF-9133-DA4758A65A20}" type="pres">
      <dgm:prSet presAssocID="{E25B8FA2-0004-426F-804D-78566395BA9E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BB11CE31-9100-4594-AD33-5D51712E6073}" type="pres">
      <dgm:prSet presAssocID="{E25B8FA2-0004-426F-804D-78566395BA9E}" presName="descendantText" presStyleLbl="alignAccFollowNode1" presStyleIdx="1" presStyleCnt="3">
        <dgm:presLayoutVars>
          <dgm:bulletEnabled/>
        </dgm:presLayoutVars>
      </dgm:prSet>
      <dgm:spPr/>
    </dgm:pt>
    <dgm:pt modelId="{20411ACF-ACD4-40BF-BF1A-427AC17794F7}" type="pres">
      <dgm:prSet presAssocID="{4DE6BF9A-91DF-422B-B4D0-4BF7438D4A3B}" presName="sp" presStyleCnt="0"/>
      <dgm:spPr/>
    </dgm:pt>
    <dgm:pt modelId="{F240F2BA-F93E-4CF9-B626-31D76176910E}" type="pres">
      <dgm:prSet presAssocID="{6236B61C-A1EE-4390-95FD-67118727EF66}" presName="linNode" presStyleCnt="0"/>
      <dgm:spPr/>
    </dgm:pt>
    <dgm:pt modelId="{6E47536D-45C2-4409-9931-538C9B797B34}" type="pres">
      <dgm:prSet presAssocID="{6236B61C-A1EE-4390-95FD-67118727EF6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224C3794-8AB1-4E9B-9D98-5DB0EAFEA436}" type="pres">
      <dgm:prSet presAssocID="{6236B61C-A1EE-4390-95FD-67118727EF6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E8E87909-3C84-4A67-B570-B094647F0A40}" srcId="{BD8FECFE-FEFF-4A7B-9A36-22DD49CCC0A1}" destId="{CBB1FA2D-BED0-4B2F-AA4C-61CAC0300ECF}" srcOrd="0" destOrd="0" parTransId="{CAE61F0C-9953-4B98-B75D-1DE36276F7A0}" sibTransId="{56457BD3-DDC3-43E2-A4B7-B93A061226E5}"/>
    <dgm:cxn modelId="{7BBDB75E-F0EA-4AB0-98E8-856BBFEFC627}" type="presOf" srcId="{42ADAEB4-EAD6-4DD9-8824-E7FD5210BF54}" destId="{FDBCD957-5AA8-46AD-955E-F22A193EB1CE}" srcOrd="0" destOrd="0" presId="urn:microsoft.com/office/officeart/2016/7/layout/VerticalSolidActionList"/>
    <dgm:cxn modelId="{DB053860-B6E1-41AF-AC96-0BA8C76E3A5F}" srcId="{E25B8FA2-0004-426F-804D-78566395BA9E}" destId="{5A76CC40-F158-4A71-83B7-619554B77042}" srcOrd="0" destOrd="0" parTransId="{DBC60428-0EE2-4043-8E57-7EDF4D59CF63}" sibTransId="{D78BB014-747C-42F5-84E5-F4FC0D43EEB4}"/>
    <dgm:cxn modelId="{9C6D714D-E03B-4AB7-B86C-6A0E17BE8C80}" srcId="{BD8FECFE-FEFF-4A7B-9A36-22DD49CCC0A1}" destId="{E25B8FA2-0004-426F-804D-78566395BA9E}" srcOrd="1" destOrd="0" parTransId="{82EF0B9D-E653-4B37-92B6-91EAEF8F7719}" sibTransId="{4DE6BF9A-91DF-422B-B4D0-4BF7438D4A3B}"/>
    <dgm:cxn modelId="{498CAD89-30BC-48DE-9132-F09439FCE362}" type="presOf" srcId="{E25B8FA2-0004-426F-804D-78566395BA9E}" destId="{E9CB39C2-A0DC-44FF-9133-DA4758A65A20}" srcOrd="0" destOrd="0" presId="urn:microsoft.com/office/officeart/2016/7/layout/VerticalSolidActionList"/>
    <dgm:cxn modelId="{59B05495-E4FD-4822-ABB4-66101DFFD978}" type="presOf" srcId="{703AEAC8-FA12-4C48-8362-127C11FB8FFB}" destId="{224C3794-8AB1-4E9B-9D98-5DB0EAFEA436}" srcOrd="0" destOrd="0" presId="urn:microsoft.com/office/officeart/2016/7/layout/VerticalSolidActionList"/>
    <dgm:cxn modelId="{DAB2E59F-5B73-4D14-B8DF-DB76D73938E0}" srcId="{6236B61C-A1EE-4390-95FD-67118727EF66}" destId="{703AEAC8-FA12-4C48-8362-127C11FB8FFB}" srcOrd="0" destOrd="0" parTransId="{369652BB-5530-4E46-9E21-FCDCB8102AAA}" sibTransId="{00037B14-8C1E-4D76-8F2D-1BD0C3C2C1C5}"/>
    <dgm:cxn modelId="{125073BC-2ED2-45CC-92A2-3861FC4485B8}" srcId="{CBB1FA2D-BED0-4B2F-AA4C-61CAC0300ECF}" destId="{42ADAEB4-EAD6-4DD9-8824-E7FD5210BF54}" srcOrd="0" destOrd="0" parTransId="{C0EFE80B-B39E-4517-9573-39C74BBE04F0}" sibTransId="{9709E3B6-CE51-44AE-82DD-6701C1D570D8}"/>
    <dgm:cxn modelId="{6D08EEC4-E01A-4EAF-9C6E-892663D05476}" type="presOf" srcId="{BD8FECFE-FEFF-4A7B-9A36-22DD49CCC0A1}" destId="{6F4E5BE0-15D8-440E-9A69-6C7F647CF1A7}" srcOrd="0" destOrd="0" presId="urn:microsoft.com/office/officeart/2016/7/layout/VerticalSolidActionList"/>
    <dgm:cxn modelId="{354826E7-77DB-4CC2-B60B-79C6603B00B4}" type="presOf" srcId="{5A76CC40-F158-4A71-83B7-619554B77042}" destId="{BB11CE31-9100-4594-AD33-5D51712E6073}" srcOrd="0" destOrd="0" presId="urn:microsoft.com/office/officeart/2016/7/layout/VerticalSolidActionList"/>
    <dgm:cxn modelId="{474C3CE9-19F5-4FF1-BC2C-AEE22A51321F}" type="presOf" srcId="{CBB1FA2D-BED0-4B2F-AA4C-61CAC0300ECF}" destId="{7F274F3C-1128-4FFA-811B-C450B2A3903C}" srcOrd="0" destOrd="0" presId="urn:microsoft.com/office/officeart/2016/7/layout/VerticalSolidActionList"/>
    <dgm:cxn modelId="{37B017EF-852F-4C3D-AADC-301F834A76D8}" type="presOf" srcId="{6236B61C-A1EE-4390-95FD-67118727EF66}" destId="{6E47536D-45C2-4409-9931-538C9B797B34}" srcOrd="0" destOrd="0" presId="urn:microsoft.com/office/officeart/2016/7/layout/VerticalSolidActionList"/>
    <dgm:cxn modelId="{2D91A5FD-FDBC-4B64-96EB-9EF95685B1C4}" srcId="{BD8FECFE-FEFF-4A7B-9A36-22DD49CCC0A1}" destId="{6236B61C-A1EE-4390-95FD-67118727EF66}" srcOrd="2" destOrd="0" parTransId="{3EB6A4AF-E45D-4B37-ABC0-7622B1FE0B4F}" sibTransId="{4DB4E4D4-90EB-4E2F-A238-B048316F38CB}"/>
    <dgm:cxn modelId="{39D7E914-98BD-44BC-BDE6-E4F0698AEBEC}" type="presParOf" srcId="{6F4E5BE0-15D8-440E-9A69-6C7F647CF1A7}" destId="{30B33E7F-B6B0-400E-9E62-4065A5CF0820}" srcOrd="0" destOrd="0" presId="urn:microsoft.com/office/officeart/2016/7/layout/VerticalSolidActionList"/>
    <dgm:cxn modelId="{91B13D0A-95B7-4A22-8818-A5C8627D00B3}" type="presParOf" srcId="{30B33E7F-B6B0-400E-9E62-4065A5CF0820}" destId="{7F274F3C-1128-4FFA-811B-C450B2A3903C}" srcOrd="0" destOrd="0" presId="urn:microsoft.com/office/officeart/2016/7/layout/VerticalSolidActionList"/>
    <dgm:cxn modelId="{4433304D-31B8-4995-8C61-6C9497CE5B00}" type="presParOf" srcId="{30B33E7F-B6B0-400E-9E62-4065A5CF0820}" destId="{FDBCD957-5AA8-46AD-955E-F22A193EB1CE}" srcOrd="1" destOrd="0" presId="urn:microsoft.com/office/officeart/2016/7/layout/VerticalSolidActionList"/>
    <dgm:cxn modelId="{AD6BDC80-5CE9-40D2-84E7-11758C37B6D1}" type="presParOf" srcId="{6F4E5BE0-15D8-440E-9A69-6C7F647CF1A7}" destId="{C321CBD1-97C3-4931-B57A-5DE445FCF89C}" srcOrd="1" destOrd="0" presId="urn:microsoft.com/office/officeart/2016/7/layout/VerticalSolidActionList"/>
    <dgm:cxn modelId="{8CE38453-0930-4847-A123-4D54F1408CEC}" type="presParOf" srcId="{6F4E5BE0-15D8-440E-9A69-6C7F647CF1A7}" destId="{CC84E2BD-CA30-4FD4-ABB4-4EDE3905D735}" srcOrd="2" destOrd="0" presId="urn:microsoft.com/office/officeart/2016/7/layout/VerticalSolidActionList"/>
    <dgm:cxn modelId="{372B74B2-1D44-4507-B893-E7CA1240DE49}" type="presParOf" srcId="{CC84E2BD-CA30-4FD4-ABB4-4EDE3905D735}" destId="{E9CB39C2-A0DC-44FF-9133-DA4758A65A20}" srcOrd="0" destOrd="0" presId="urn:microsoft.com/office/officeart/2016/7/layout/VerticalSolidActionList"/>
    <dgm:cxn modelId="{D60391E7-5B7A-42B4-B430-A65FB7C4DD4E}" type="presParOf" srcId="{CC84E2BD-CA30-4FD4-ABB4-4EDE3905D735}" destId="{BB11CE31-9100-4594-AD33-5D51712E6073}" srcOrd="1" destOrd="0" presId="urn:microsoft.com/office/officeart/2016/7/layout/VerticalSolidActionList"/>
    <dgm:cxn modelId="{A30AECB6-E7F6-4A12-A3B5-728AFF29506F}" type="presParOf" srcId="{6F4E5BE0-15D8-440E-9A69-6C7F647CF1A7}" destId="{20411ACF-ACD4-40BF-BF1A-427AC17794F7}" srcOrd="3" destOrd="0" presId="urn:microsoft.com/office/officeart/2016/7/layout/VerticalSolidActionList"/>
    <dgm:cxn modelId="{4CAFCA12-0022-41F6-9327-73902856B97A}" type="presParOf" srcId="{6F4E5BE0-15D8-440E-9A69-6C7F647CF1A7}" destId="{F240F2BA-F93E-4CF9-B626-31D76176910E}" srcOrd="4" destOrd="0" presId="urn:microsoft.com/office/officeart/2016/7/layout/VerticalSolidActionList"/>
    <dgm:cxn modelId="{A81AA1F7-06F9-4732-B6CE-D257B76E3ADA}" type="presParOf" srcId="{F240F2BA-F93E-4CF9-B626-31D76176910E}" destId="{6E47536D-45C2-4409-9931-538C9B797B34}" srcOrd="0" destOrd="0" presId="urn:microsoft.com/office/officeart/2016/7/layout/VerticalSolidActionList"/>
    <dgm:cxn modelId="{69702B4D-9852-488F-BA82-12764E739AB5}" type="presParOf" srcId="{F240F2BA-F93E-4CF9-B626-31D76176910E}" destId="{224C3794-8AB1-4E9B-9D98-5DB0EAFEA43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D957-5AA8-46AD-955E-F22A193EB1CE}">
      <dsp:nvSpPr>
        <dsp:cNvPr id="0" name=""/>
        <dsp:cNvSpPr/>
      </dsp:nvSpPr>
      <dsp:spPr>
        <a:xfrm>
          <a:off x="1205255" y="1037"/>
          <a:ext cx="4821020" cy="106309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541" tIns="270027" rIns="93541" bIns="270027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Garamond" panose="02020404030301010803"/>
            </a:rPr>
            <a:t>Stray dogs are prone to diseases as they are not provided with medical care.</a:t>
          </a:r>
          <a:endParaRPr lang="en-US" sz="1200" b="0" kern="1200"/>
        </a:p>
      </dsp:txBody>
      <dsp:txXfrm>
        <a:off x="1205255" y="1037"/>
        <a:ext cx="4821020" cy="1063096"/>
      </dsp:txXfrm>
    </dsp:sp>
    <dsp:sp modelId="{7F274F3C-1128-4FFA-811B-C450B2A3903C}">
      <dsp:nvSpPr>
        <dsp:cNvPr id="0" name=""/>
        <dsp:cNvSpPr/>
      </dsp:nvSpPr>
      <dsp:spPr>
        <a:xfrm>
          <a:off x="0" y="1037"/>
          <a:ext cx="1205255" cy="10630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778" tIns="105010" rIns="63778" bIns="10501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LACK OF MEDICAL CARE</a:t>
          </a:r>
        </a:p>
      </dsp:txBody>
      <dsp:txXfrm>
        <a:off x="0" y="1037"/>
        <a:ext cx="1205255" cy="1063096"/>
      </dsp:txXfrm>
    </dsp:sp>
    <dsp:sp modelId="{BB11CE31-9100-4594-AD33-5D51712E6073}">
      <dsp:nvSpPr>
        <dsp:cNvPr id="0" name=""/>
        <dsp:cNvSpPr/>
      </dsp:nvSpPr>
      <dsp:spPr>
        <a:xfrm>
          <a:off x="1205255" y="1127919"/>
          <a:ext cx="4821020" cy="1063096"/>
        </a:xfrm>
        <a:prstGeom prst="rect">
          <a:avLst/>
        </a:prstGeom>
        <a:solidFill>
          <a:schemeClr val="accent5">
            <a:tint val="40000"/>
            <a:alpha val="90000"/>
            <a:hueOff val="620749"/>
            <a:satOff val="1602"/>
            <a:lumOff val="34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620749"/>
              <a:satOff val="1602"/>
              <a:lumOff val="348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541" tIns="270027" rIns="93541" bIns="270027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Garamond" panose="02020404030301010803"/>
            </a:rPr>
            <a:t>Being </a:t>
          </a:r>
          <a:r>
            <a:rPr lang="en-US" sz="1200" kern="1200" noProof="1">
              <a:latin typeface="Garamond" panose="02020404030301010803"/>
            </a:rPr>
            <a:t>abondoned </a:t>
          </a:r>
          <a:r>
            <a:rPr lang="en-US" sz="1200" kern="1200">
              <a:latin typeface="Garamond" panose="02020404030301010803"/>
            </a:rPr>
            <a:t>and fending themselves can make them aggressive towards humans and they may start attacking.</a:t>
          </a:r>
          <a:endParaRPr lang="en-US" sz="1200" kern="1200"/>
        </a:p>
      </dsp:txBody>
      <dsp:txXfrm>
        <a:off x="1205255" y="1127919"/>
        <a:ext cx="4821020" cy="1063096"/>
      </dsp:txXfrm>
    </dsp:sp>
    <dsp:sp modelId="{E9CB39C2-A0DC-44FF-9133-DA4758A65A20}">
      <dsp:nvSpPr>
        <dsp:cNvPr id="0" name=""/>
        <dsp:cNvSpPr/>
      </dsp:nvSpPr>
      <dsp:spPr>
        <a:xfrm>
          <a:off x="0" y="1127919"/>
          <a:ext cx="1205255" cy="10630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496582"/>
                <a:satOff val="288"/>
                <a:lumOff val="2843"/>
                <a:alphaOff val="0"/>
                <a:shade val="74000"/>
                <a:satMod val="130000"/>
                <a:lumMod val="90000"/>
              </a:schemeClr>
              <a:schemeClr val="accent5">
                <a:hueOff val="496582"/>
                <a:satOff val="288"/>
                <a:lumOff val="284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496582"/>
              <a:satOff val="288"/>
              <a:lumOff val="284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778" tIns="105010" rIns="63778" bIns="10501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AGGRESSIVE BEHAVIOUR</a:t>
          </a:r>
        </a:p>
      </dsp:txBody>
      <dsp:txXfrm>
        <a:off x="0" y="1127919"/>
        <a:ext cx="1205255" cy="1063096"/>
      </dsp:txXfrm>
    </dsp:sp>
    <dsp:sp modelId="{224C3794-8AB1-4E9B-9D98-5DB0EAFEA436}">
      <dsp:nvSpPr>
        <dsp:cNvPr id="0" name=""/>
        <dsp:cNvSpPr/>
      </dsp:nvSpPr>
      <dsp:spPr>
        <a:xfrm>
          <a:off x="1205255" y="2254802"/>
          <a:ext cx="4821020" cy="1063096"/>
        </a:xfrm>
        <a:prstGeom prst="rect">
          <a:avLst/>
        </a:prstGeom>
        <a:solidFill>
          <a:schemeClr val="accent5">
            <a:tint val="40000"/>
            <a:alpha val="90000"/>
            <a:hueOff val="1241497"/>
            <a:satOff val="3204"/>
            <a:lumOff val="69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241497"/>
              <a:satOff val="3204"/>
              <a:lumOff val="696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541" tIns="270027" rIns="93541" bIns="270027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Garamond" panose="02020404030301010803"/>
            </a:rPr>
            <a:t>Stray dogs cause chaos on the streets which can result in road accidents.</a:t>
          </a:r>
          <a:endParaRPr lang="en-US" sz="1200" kern="1200"/>
        </a:p>
      </dsp:txBody>
      <dsp:txXfrm>
        <a:off x="1205255" y="2254802"/>
        <a:ext cx="4821020" cy="1063096"/>
      </dsp:txXfrm>
    </dsp:sp>
    <dsp:sp modelId="{6E47536D-45C2-4409-9931-538C9B797B34}">
      <dsp:nvSpPr>
        <dsp:cNvPr id="0" name=""/>
        <dsp:cNvSpPr/>
      </dsp:nvSpPr>
      <dsp:spPr>
        <a:xfrm>
          <a:off x="0" y="2254802"/>
          <a:ext cx="1205255" cy="10630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778" tIns="105010" rIns="63778" bIns="10501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>
              <a:latin typeface="Garamond" panose="02020404030301010803"/>
            </a:rPr>
            <a:t>IMPACT ON SOCIETY</a:t>
          </a:r>
          <a:endParaRPr lang="en-US" sz="1500" kern="1200"/>
        </a:p>
      </dsp:txBody>
      <dsp:txXfrm>
        <a:off x="0" y="2254802"/>
        <a:ext cx="1205255" cy="1063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9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161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12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98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66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5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98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0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4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4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12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7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dog&amp;#39;s paw&#10;&#10;Description automatically generated">
            <a:extLst>
              <a:ext uri="{FF2B5EF4-FFF2-40B4-BE49-F238E27FC236}">
                <a16:creationId xmlns:a16="http://schemas.microsoft.com/office/drawing/2014/main" id="{0B8DD9E7-0EBD-EDDD-6EB4-8F62CE9A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" y="-1043"/>
            <a:ext cx="12260847" cy="6913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8CEA0-6B44-481B-1814-B8607E86E180}"/>
              </a:ext>
            </a:extLst>
          </p:cNvPr>
          <p:cNvSpPr txBox="1"/>
          <p:nvPr/>
        </p:nvSpPr>
        <p:spPr>
          <a:xfrm>
            <a:off x="6684" y="5895474"/>
            <a:ext cx="100423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800" b="1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36EAD-9DB2-ABC2-99BB-CA6A6C70FA0D}"/>
              </a:ext>
            </a:extLst>
          </p:cNvPr>
          <p:cNvSpPr txBox="1"/>
          <p:nvPr/>
        </p:nvSpPr>
        <p:spPr>
          <a:xfrm>
            <a:off x="3756525" y="5460999"/>
            <a:ext cx="56307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74508-4050-AE8E-0314-7B8AF59A0FB0}"/>
              </a:ext>
            </a:extLst>
          </p:cNvPr>
          <p:cNvSpPr txBox="1"/>
          <p:nvPr/>
        </p:nvSpPr>
        <p:spPr>
          <a:xfrm>
            <a:off x="176236" y="322277"/>
            <a:ext cx="77162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ea typeface="Calibri"/>
                <a:cs typeface="Calibri"/>
              </a:rPr>
              <a:t>"GROWING </a:t>
            </a:r>
            <a:endParaRPr lang="en-US" sz="54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5400" b="1">
                <a:solidFill>
                  <a:schemeClr val="bg1"/>
                </a:solidFill>
                <a:ea typeface="Calibri"/>
                <a:cs typeface="Calibri"/>
              </a:rPr>
              <a:t>        TOGETHER"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97552-2736-14C9-D96B-07A4F228A908}"/>
              </a:ext>
            </a:extLst>
          </p:cNvPr>
          <p:cNvSpPr txBox="1"/>
          <p:nvPr/>
        </p:nvSpPr>
        <p:spPr>
          <a:xfrm>
            <a:off x="6098270" y="6107253"/>
            <a:ext cx="6446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solidFill>
                  <a:schemeClr val="bg1"/>
                </a:solidFill>
              </a:rPr>
              <a:t>Presented by TEAM SLAYERS</a:t>
            </a:r>
          </a:p>
        </p:txBody>
      </p:sp>
    </p:spTree>
    <p:extLst>
      <p:ext uri="{BB962C8B-B14F-4D97-AF65-F5344CB8AC3E}">
        <p14:creationId xmlns:p14="http://schemas.microsoft.com/office/powerpoint/2010/main" val="104710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2" name="Picture 1" descr="Screens screenshots of a mobile app&#10;&#10;Description automatically generated">
            <a:extLst>
              <a:ext uri="{FF2B5EF4-FFF2-40B4-BE49-F238E27FC236}">
                <a16:creationId xmlns:a16="http://schemas.microsoft.com/office/drawing/2014/main" id="{4701F7D7-6DAC-351C-1E85-091576276E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t="6777" r="1" b="23356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99568-C068-4081-FA4A-D2406274D1FE}"/>
              </a:ext>
            </a:extLst>
          </p:cNvPr>
          <p:cNvSpPr txBox="1"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n w="3175" cmpd="sng">
                  <a:noFill/>
                </a:ln>
                <a:latin typeface="+mj-lt"/>
                <a:ea typeface="+mj-ea"/>
                <a:cs typeface="+mj-cs"/>
              </a:rPr>
              <a:t>DO YOU KNOW 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49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1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A150DA-4C61-B287-E065-7E249CEFF2AA}"/>
              </a:ext>
            </a:extLst>
          </p:cNvPr>
          <p:cNvSpPr txBox="1"/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/>
              <a:t>To make it from home ...we are developing an idea for an app so that you can adopt a new pet by just sitting on your sofa and get a special code and all the details of your new member 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4999"/>
              <a:buFont typeface="Arial"/>
              <a:buChar char="•"/>
            </a:pPr>
            <a:r>
              <a:rPr lang="en-US" sz="2400"/>
              <a:t>With the help of the app you can also trace your pet.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4999"/>
              <a:buFont typeface="Arial"/>
              <a:buChar char="•"/>
            </a:pPr>
            <a:r>
              <a:rPr lang="en-US" sz="2400"/>
              <a:t>Your will also get to know how to feed ,what to feed your pet by just sitting at your home.</a:t>
            </a:r>
          </a:p>
        </p:txBody>
      </p:sp>
    </p:spTree>
    <p:extLst>
      <p:ext uri="{BB962C8B-B14F-4D97-AF65-F5344CB8AC3E}">
        <p14:creationId xmlns:p14="http://schemas.microsoft.com/office/powerpoint/2010/main" val="340949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93797FD-7F0A-483E-966E-7FE88F8D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299858-315B-4242-A342-32FD05E4D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83D501-1479-4FE1-A62C-B9C86249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3C2CCF-3504-410A-A978-9BCC7D29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4AA77E-0BD7-413F-9123-2CDF296BA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B3BAEE-5BE4-4B17-A2DA-B334759C4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12372-104C-81A4-87DE-F5C0C108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3098263" cy="479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262626"/>
                </a:solidFill>
              </a:rPr>
              <a:t>Fundraising goals and strategy</a:t>
            </a:r>
            <a:r>
              <a:rPr lang="en-US" sz="3400" b="1">
                <a:solidFill>
                  <a:srgbClr val="262626"/>
                </a:solidFill>
              </a:rPr>
              <a:t> 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a dog in a field&#10;&#10;Description automatically generated">
            <a:extLst>
              <a:ext uri="{FF2B5EF4-FFF2-40B4-BE49-F238E27FC236}">
                <a16:creationId xmlns:a16="http://schemas.microsoft.com/office/drawing/2014/main" id="{F75F548E-0F71-4DE9-C66C-6D2B31891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653" y="1041821"/>
            <a:ext cx="2369280" cy="255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8FCCF-CD6B-EAB9-7BDB-21B8E5920F4A}"/>
              </a:ext>
            </a:extLst>
          </p:cNvPr>
          <p:cNvSpPr txBox="1"/>
          <p:nvPr/>
        </p:nvSpPr>
        <p:spPr>
          <a:xfrm>
            <a:off x="4585903" y="3636531"/>
            <a:ext cx="328055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FUND RAISING EVENTS</a:t>
            </a:r>
            <a:endParaRPr lang="en-US" sz="1600"/>
          </a:p>
        </p:txBody>
      </p:sp>
      <p:pic>
        <p:nvPicPr>
          <p:cNvPr id="5" name="Picture 4" descr="A keyboard with a blue button&#10;&#10;Description automatically generated">
            <a:extLst>
              <a:ext uri="{FF2B5EF4-FFF2-40B4-BE49-F238E27FC236}">
                <a16:creationId xmlns:a16="http://schemas.microsoft.com/office/drawing/2014/main" id="{FB12888F-7C92-3098-E210-FEB4CC733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485" y="1053746"/>
            <a:ext cx="2192269" cy="25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3E621-6A3F-2706-18D1-FB1F73AFB897}"/>
              </a:ext>
            </a:extLst>
          </p:cNvPr>
          <p:cNvSpPr txBox="1"/>
          <p:nvPr/>
        </p:nvSpPr>
        <p:spPr>
          <a:xfrm>
            <a:off x="7582538" y="3636531"/>
            <a:ext cx="23274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ONLINE DONATIONS</a:t>
            </a:r>
            <a:endParaRPr lang="en-US" sz="1600"/>
          </a:p>
        </p:txBody>
      </p:sp>
      <p:pic>
        <p:nvPicPr>
          <p:cNvPr id="7" name="Picture 6" descr="A dog wearing a red vest&#10;&#10;Description automatically generated">
            <a:extLst>
              <a:ext uri="{FF2B5EF4-FFF2-40B4-BE49-F238E27FC236}">
                <a16:creationId xmlns:a16="http://schemas.microsoft.com/office/drawing/2014/main" id="{2802F74D-A559-5DFE-4E7E-403002D37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570" y="1055898"/>
            <a:ext cx="2020204" cy="2565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A66DD-3F3A-DD12-8147-149A52E6A892}"/>
              </a:ext>
            </a:extLst>
          </p:cNvPr>
          <p:cNvSpPr txBox="1"/>
          <p:nvPr/>
        </p:nvSpPr>
        <p:spPr>
          <a:xfrm>
            <a:off x="9978592" y="3624241"/>
            <a:ext cx="16392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SPONSORSHIPS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86BF-9BF3-6B1B-C555-E567CBB22764}"/>
              </a:ext>
            </a:extLst>
          </p:cNvPr>
          <p:cNvSpPr txBox="1"/>
          <p:nvPr/>
        </p:nvSpPr>
        <p:spPr>
          <a:xfrm>
            <a:off x="4675077" y="4447011"/>
            <a:ext cx="75489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PROMOTIONS THROUGH SOCIAL MEDIA</a:t>
            </a:r>
            <a:endParaRPr lang="en-US" sz="2800" b="1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0FBD-FF77-70DB-8216-9C393EA6884E}"/>
              </a:ext>
            </a:extLst>
          </p:cNvPr>
          <p:cNvSpPr txBox="1"/>
          <p:nvPr/>
        </p:nvSpPr>
        <p:spPr>
          <a:xfrm>
            <a:off x="4731925" y="5268148"/>
            <a:ext cx="76256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000"/>
              <a:t>OTHER FUNDING INITIATIVES: LOANS,PROMOTIONS THROUGH FAMILY AND FREINDS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uburban scene with solid fill">
            <a:extLst>
              <a:ext uri="{FF2B5EF4-FFF2-40B4-BE49-F238E27FC236}">
                <a16:creationId xmlns:a16="http://schemas.microsoft.com/office/drawing/2014/main" id="{009AA256-869F-B397-F9FE-0D68DDD4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504" y="347134"/>
            <a:ext cx="2127956" cy="2174992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C26AF1D-DB08-A6D7-BE95-CE8C7D36FDF8}"/>
              </a:ext>
            </a:extLst>
          </p:cNvPr>
          <p:cNvCxnSpPr/>
          <p:nvPr/>
        </p:nvCxnSpPr>
        <p:spPr>
          <a:xfrm flipH="1">
            <a:off x="2827867" y="1861726"/>
            <a:ext cx="4015081" cy="251365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Graphic 5" descr="Dog with solid fill">
            <a:extLst>
              <a:ext uri="{FF2B5EF4-FFF2-40B4-BE49-F238E27FC236}">
                <a16:creationId xmlns:a16="http://schemas.microsoft.com/office/drawing/2014/main" id="{DA71463F-597C-B346-CBEF-CC62FC41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615" y="3122318"/>
            <a:ext cx="2316103" cy="2165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8F39B-C1F1-1F74-57ED-105D388FBCB4}"/>
              </a:ext>
            </a:extLst>
          </p:cNvPr>
          <p:cNvSpPr txBox="1"/>
          <p:nvPr/>
        </p:nvSpPr>
        <p:spPr>
          <a:xfrm>
            <a:off x="4830704" y="3979333"/>
            <a:ext cx="62145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OUR PLANS TO START SHOWERING LOVE 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 b="1" i="1">
                <a:solidFill>
                  <a:srgbClr val="FF0000"/>
                </a:solidFill>
              </a:rPr>
              <a:t>FROM OUR PLACE ITSELF....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730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C7AF-0DE2-B7EF-2B34-C6EE90CFB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1287" y="911575"/>
            <a:ext cx="6815669" cy="2644421"/>
          </a:xfrm>
        </p:spPr>
        <p:txBody>
          <a:bodyPr/>
          <a:lstStyle/>
          <a:p>
            <a:r>
              <a:rPr lang="en-US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28102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 descr="Fox eyes close-up">
            <a:extLst>
              <a:ext uri="{FF2B5EF4-FFF2-40B4-BE49-F238E27FC236}">
                <a16:creationId xmlns:a16="http://schemas.microsoft.com/office/drawing/2014/main" id="{8A06E89B-E5B3-3633-6167-7972E148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6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8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BAE529-C901-7608-D7AD-80E5F4C23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403" y="1113698"/>
            <a:ext cx="8229600" cy="2345264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MOTIVE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08DE1-45DE-4227-E4A7-BD21CC971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To let you freely enjoy your trips without</a:t>
            </a:r>
            <a:r>
              <a:rPr lang="en-US" sz="2400" noProof="1">
                <a:solidFill>
                  <a:schemeClr val="bg1"/>
                </a:solidFill>
              </a:rPr>
              <a:t> worring</a:t>
            </a:r>
            <a:r>
              <a:rPr lang="en-US" sz="2400">
                <a:solidFill>
                  <a:schemeClr val="bg1"/>
                </a:solidFill>
              </a:rPr>
              <a:t> about your pets</a:t>
            </a:r>
            <a:r>
              <a:rPr lang="en-US" sz="2400" b="1">
                <a:solidFill>
                  <a:srgbClr val="FFFF00"/>
                </a:solidFill>
              </a:rPr>
              <a:t> WE ARE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b="1">
                <a:solidFill>
                  <a:srgbClr val="FFFF00"/>
                </a:solidFill>
              </a:rPr>
              <a:t>HERE WHEN YOU CAN'T BE....</a:t>
            </a:r>
          </a:p>
          <a:p>
            <a:r>
              <a:rPr lang="en-US" sz="2400" b="1">
                <a:solidFill>
                  <a:schemeClr val="bg1"/>
                </a:solidFill>
              </a:rPr>
              <a:t>Taking an initiative to start a</a:t>
            </a:r>
            <a:r>
              <a:rPr lang="en-US" sz="2400" b="1">
                <a:solidFill>
                  <a:srgbClr val="FFFF00"/>
                </a:solidFill>
              </a:rPr>
              <a:t>  PET SITTING</a:t>
            </a:r>
            <a:r>
              <a:rPr lang="en-US" sz="2400" b="1" noProof="1">
                <a:solidFill>
                  <a:srgbClr val="000000"/>
                </a:solidFill>
              </a:rPr>
              <a:t> </a:t>
            </a:r>
            <a:r>
              <a:rPr lang="en-US" sz="2400" b="1" noProof="1">
                <a:solidFill>
                  <a:schemeClr val="bg1"/>
                </a:solidFill>
              </a:rPr>
              <a:t>business follwed </a:t>
            </a:r>
            <a:r>
              <a:rPr lang="en-US" sz="2400" b="1">
                <a:solidFill>
                  <a:schemeClr val="bg1"/>
                </a:solidFill>
              </a:rPr>
              <a:t> up by </a:t>
            </a:r>
            <a:r>
              <a:rPr lang="en-US" sz="2400" b="1">
                <a:solidFill>
                  <a:srgbClr val="FFFF00"/>
                </a:solidFill>
              </a:rPr>
              <a:t>SPCEIAL NGO FOR STREET DOGS </a:t>
            </a:r>
            <a:r>
              <a:rPr lang="en-US" sz="2400" b="1">
                <a:solidFill>
                  <a:schemeClr val="bg1"/>
                </a:solidFill>
              </a:rPr>
              <a:t>and </a:t>
            </a:r>
            <a:r>
              <a:rPr lang="en-US" sz="2400" b="1">
                <a:solidFill>
                  <a:srgbClr val="FFFF00"/>
                </a:solidFill>
              </a:rPr>
              <a:t>DISOWNED DOGS.</a:t>
            </a:r>
          </a:p>
        </p:txBody>
      </p:sp>
    </p:spTree>
    <p:extLst>
      <p:ext uri="{BB962C8B-B14F-4D97-AF65-F5344CB8AC3E}">
        <p14:creationId xmlns:p14="http://schemas.microsoft.com/office/powerpoint/2010/main" val="9284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1A79A-DB1B-1BD9-A8AD-F9A1F7B14952}"/>
              </a:ext>
            </a:extLst>
          </p:cNvPr>
          <p:cNvSpPr txBox="1"/>
          <p:nvPr/>
        </p:nvSpPr>
        <p:spPr>
          <a:xfrm>
            <a:off x="715211" y="1390316"/>
            <a:ext cx="71280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 PRESENTATION TO PROVIDE NEW SURROUNDINGS AND SHELTERS TO THEM .WE BELIEVE THAT EVERY DOG DESERVES A LOVING HOME AND A BRIGHT FUTURE....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CC424-7C78-1049-912D-6A62ED3240BF}"/>
              </a:ext>
            </a:extLst>
          </p:cNvPr>
          <p:cNvSpPr txBox="1"/>
          <p:nvPr/>
        </p:nvSpPr>
        <p:spPr>
          <a:xfrm>
            <a:off x="628315" y="561473"/>
            <a:ext cx="11322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PET SITTING AND NGO FOR STREET DOGS STARTUP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C2716-DF08-DE9A-582E-6A34C7581012}"/>
              </a:ext>
            </a:extLst>
          </p:cNvPr>
          <p:cNvSpPr txBox="1"/>
          <p:nvPr/>
        </p:nvSpPr>
        <p:spPr>
          <a:xfrm>
            <a:off x="5721684" y="4839367"/>
            <a:ext cx="64729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noProof="1"/>
              <a:t>Lets</a:t>
            </a:r>
            <a:r>
              <a:rPr lang="en-US" sz="3200"/>
              <a:t> work on</a:t>
            </a:r>
            <a:r>
              <a:rPr lang="en-US" sz="3200" i="1"/>
              <a:t> </a:t>
            </a:r>
            <a:r>
              <a:rPr lang="en-US" sz="3200" u="sng">
                <a:solidFill>
                  <a:srgbClr val="FF0000"/>
                </a:solidFill>
              </a:rPr>
              <a:t>"GROWING TOGETHER TO GET BETTER"</a:t>
            </a:r>
          </a:p>
        </p:txBody>
      </p:sp>
      <p:pic>
        <p:nvPicPr>
          <p:cNvPr id="5" name="Picture 4" descr="A group of puppies on a gravel road&#10;&#10;Description automatically generated">
            <a:extLst>
              <a:ext uri="{FF2B5EF4-FFF2-40B4-BE49-F238E27FC236}">
                <a16:creationId xmlns:a16="http://schemas.microsoft.com/office/drawing/2014/main" id="{0ED00545-E177-C79D-6EE6-B77CFD93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4" y="3053470"/>
            <a:ext cx="4868778" cy="3250954"/>
          </a:xfrm>
          <a:prstGeom prst="rect">
            <a:avLst/>
          </a:prstGeom>
        </p:spPr>
      </p:pic>
      <p:pic>
        <p:nvPicPr>
          <p:cNvPr id="6" name="Graphic 5" descr="Cheers with solid fill">
            <a:extLst>
              <a:ext uri="{FF2B5EF4-FFF2-40B4-BE49-F238E27FC236}">
                <a16:creationId xmlns:a16="http://schemas.microsoft.com/office/drawing/2014/main" id="{3B9B9A3C-8F62-F592-25F0-533944684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748" y="1153695"/>
            <a:ext cx="2946399" cy="32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mall dog lying in the grass&#10;&#10;Description automatically generated">
            <a:extLst>
              <a:ext uri="{FF2B5EF4-FFF2-40B4-BE49-F238E27FC236}">
                <a16:creationId xmlns:a16="http://schemas.microsoft.com/office/drawing/2014/main" id="{0B452343-20C2-8ADD-448C-EFD9E592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40" y="656930"/>
            <a:ext cx="7833324" cy="4658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599D2-5501-4B12-80B1-B6518C6E4C4C}"/>
              </a:ext>
            </a:extLst>
          </p:cNvPr>
          <p:cNvSpPr txBox="1"/>
          <p:nvPr/>
        </p:nvSpPr>
        <p:spPr>
          <a:xfrm>
            <a:off x="1349133" y="4773642"/>
            <a:ext cx="27040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 Light"/>
                <a:ea typeface="Calibri Light"/>
                <a:cs typeface="Calibri Light"/>
              </a:rPr>
              <a:t>PET SITTING </a:t>
            </a:r>
            <a:endParaRPr lang="en-US" sz="3600"/>
          </a:p>
          <a:p>
            <a:endParaRPr lang="en-US" sz="4400" b="1">
              <a:solidFill>
                <a:schemeClr val="bg1"/>
              </a:solidFill>
              <a:highlight>
                <a:srgbClr val="C0C0C0"/>
              </a:highlight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4317A-29F0-F863-F38B-43CEA9F0C527}"/>
              </a:ext>
            </a:extLst>
          </p:cNvPr>
          <p:cNvSpPr txBox="1"/>
          <p:nvPr/>
        </p:nvSpPr>
        <p:spPr>
          <a:xfrm>
            <a:off x="1351652" y="5363652"/>
            <a:ext cx="4914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 Light"/>
                <a:ea typeface="Calibri Light"/>
                <a:cs typeface="Calibri Light"/>
              </a:rPr>
              <a:t>FROM THE SHELTER</a:t>
            </a:r>
          </a:p>
        </p:txBody>
      </p:sp>
      <p:pic>
        <p:nvPicPr>
          <p:cNvPr id="5" name="Graphic 4" descr="Paw prints with solid fill">
            <a:extLst>
              <a:ext uri="{FF2B5EF4-FFF2-40B4-BE49-F238E27FC236}">
                <a16:creationId xmlns:a16="http://schemas.microsoft.com/office/drawing/2014/main" id="{B558A465-0B65-285E-98B2-CA4BE0FD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08" y="4771485"/>
            <a:ext cx="1288214" cy="12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C41C2-8472-7228-DA51-0CF0B46C581D}"/>
              </a:ext>
            </a:extLst>
          </p:cNvPr>
          <p:cNvSpPr txBox="1"/>
          <p:nvPr/>
        </p:nvSpPr>
        <p:spPr>
          <a:xfrm>
            <a:off x="851370" y="804332"/>
            <a:ext cx="82371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PROBLEMS FACED BY PET OWNERS....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50C4D-36DF-C218-A643-B926EB25D381}"/>
              </a:ext>
            </a:extLst>
          </p:cNvPr>
          <p:cNvSpPr txBox="1"/>
          <p:nvPr/>
        </p:nvSpPr>
        <p:spPr>
          <a:xfrm>
            <a:off x="1190036" y="1712147"/>
            <a:ext cx="994927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libri Light"/>
                <a:cs typeface="Calibri Light"/>
              </a:rPr>
              <a:t>Pets not allowed at</a:t>
            </a:r>
            <a:endParaRPr lang="en-US" sz="3200">
              <a:latin typeface="Garamond" panose="02020404030301010803"/>
              <a:cs typeface="Calibri Light"/>
            </a:endParaRPr>
          </a:p>
          <a:p>
            <a:pPr marL="457200" indent="-457200">
              <a:buFont typeface="Wingdings"/>
              <a:buChar char="ü"/>
            </a:pPr>
            <a:r>
              <a:rPr lang="en-US" sz="3200">
                <a:latin typeface="Calibri Light"/>
                <a:cs typeface="Calibri Light"/>
              </a:rPr>
              <a:t>Museums</a:t>
            </a:r>
            <a:endParaRPr lang="en-US" sz="3200">
              <a:latin typeface="Calibri Light"/>
              <a:ea typeface="Calibri Light"/>
              <a:cs typeface="Calibri Light"/>
            </a:endParaRPr>
          </a:p>
          <a:p>
            <a:pPr marL="457200" indent="-457200">
              <a:buFont typeface="Wingdings"/>
              <a:buChar char="ü"/>
            </a:pPr>
            <a:r>
              <a:rPr lang="en-US" sz="3200">
                <a:latin typeface="Calibri Light"/>
                <a:cs typeface="Calibri Light"/>
              </a:rPr>
              <a:t>Hospitals</a:t>
            </a:r>
            <a:endParaRPr lang="en-US" sz="3200">
              <a:latin typeface="Calibri Light"/>
              <a:ea typeface="Calibri Light"/>
              <a:cs typeface="Calibri Light"/>
            </a:endParaRPr>
          </a:p>
          <a:p>
            <a:pPr marL="457200" indent="-457200">
              <a:buFont typeface="Wingdings"/>
              <a:buChar char="ü"/>
            </a:pPr>
            <a:r>
              <a:rPr lang="en-US" sz="3200">
                <a:latin typeface="Calibri Light"/>
                <a:cs typeface="Calibri Light"/>
              </a:rPr>
              <a:t>Most of tourist places</a:t>
            </a:r>
            <a:endParaRPr lang="en-US" sz="3200">
              <a:latin typeface="Calibri Light"/>
              <a:ea typeface="Calibri Light"/>
              <a:cs typeface="Calibri Light"/>
            </a:endParaRPr>
          </a:p>
          <a:p>
            <a:endParaRPr lang="en-US" sz="3200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Picture 3" descr="No Pets Allowed · Free vector graphic on Pixabay">
            <a:extLst>
              <a:ext uri="{FF2B5EF4-FFF2-40B4-BE49-F238E27FC236}">
                <a16:creationId xmlns:a16="http://schemas.microsoft.com/office/drawing/2014/main" id="{8792E47F-0718-03A8-DC37-34D86A73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89" y="1923716"/>
            <a:ext cx="3785936" cy="37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0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rker with solid fill">
            <a:extLst>
              <a:ext uri="{FF2B5EF4-FFF2-40B4-BE49-F238E27FC236}">
                <a16:creationId xmlns:a16="http://schemas.microsoft.com/office/drawing/2014/main" id="{DF84E098-653E-D81E-73D3-4A4082A3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101" y="2117706"/>
            <a:ext cx="1569452" cy="1582821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32DD8A71-46EA-B9AA-B2C1-97AB5B70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829" y="1417102"/>
            <a:ext cx="1405565" cy="140556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A499427-9502-F1D1-0612-B0B013C0FB94}"/>
              </a:ext>
            </a:extLst>
          </p:cNvPr>
          <p:cNvCxnSpPr/>
          <p:nvPr/>
        </p:nvCxnSpPr>
        <p:spPr>
          <a:xfrm flipH="1">
            <a:off x="5518384" y="2623727"/>
            <a:ext cx="967084" cy="84854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BEFAB6-89F2-E35B-7646-3BC028A13BFC}"/>
              </a:ext>
            </a:extLst>
          </p:cNvPr>
          <p:cNvSpPr txBox="1"/>
          <p:nvPr/>
        </p:nvSpPr>
        <p:spPr>
          <a:xfrm>
            <a:off x="4125147" y="3697111"/>
            <a:ext cx="37497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Door step pick up and  drop up</a:t>
            </a:r>
          </a:p>
        </p:txBody>
      </p:sp>
      <p:pic>
        <p:nvPicPr>
          <p:cNvPr id="16" name="Picture 15" descr="A person cutting a dog&amp;#39;s teeth&#10;&#10;Description automatically generated">
            <a:extLst>
              <a:ext uri="{FF2B5EF4-FFF2-40B4-BE49-F238E27FC236}">
                <a16:creationId xmlns:a16="http://schemas.microsoft.com/office/drawing/2014/main" id="{43C9B658-5827-47B1-CAFD-462F90E8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437" y="877711"/>
            <a:ext cx="2733793" cy="1847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5E2728-2508-C935-5F3E-916A108C5CEB}"/>
              </a:ext>
            </a:extLst>
          </p:cNvPr>
          <p:cNvSpPr txBox="1"/>
          <p:nvPr/>
        </p:nvSpPr>
        <p:spPr>
          <a:xfrm>
            <a:off x="8828851" y="272814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Grooming</a:t>
            </a:r>
          </a:p>
        </p:txBody>
      </p:sp>
      <p:pic>
        <p:nvPicPr>
          <p:cNvPr id="18" name="Picture 17" descr="A person walking dogs on a leash&#10;&#10;Description automatically generated">
            <a:extLst>
              <a:ext uri="{FF2B5EF4-FFF2-40B4-BE49-F238E27FC236}">
                <a16:creationId xmlns:a16="http://schemas.microsoft.com/office/drawing/2014/main" id="{9ABCF87B-F1EC-5277-5C67-C130404CA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3593143"/>
            <a:ext cx="2743200" cy="18918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F57504-789E-5906-0070-A45F1EA4DCC9}"/>
              </a:ext>
            </a:extLst>
          </p:cNvPr>
          <p:cNvSpPr txBox="1"/>
          <p:nvPr/>
        </p:nvSpPr>
        <p:spPr>
          <a:xfrm>
            <a:off x="1312333" y="562562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Certified walkers</a:t>
            </a:r>
          </a:p>
        </p:txBody>
      </p:sp>
      <p:pic>
        <p:nvPicPr>
          <p:cNvPr id="20" name="Picture 19" descr="A dog holding a tennis ball in its mouth&#10;&#10;Description automatically generated">
            <a:extLst>
              <a:ext uri="{FF2B5EF4-FFF2-40B4-BE49-F238E27FC236}">
                <a16:creationId xmlns:a16="http://schemas.microsoft.com/office/drawing/2014/main" id="{643C9614-D7BC-CDDD-B356-F3E040ADB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438" y="3368094"/>
            <a:ext cx="2743200" cy="20597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19C1A6-0914-04E8-37A8-31AC5366D5EB}"/>
              </a:ext>
            </a:extLst>
          </p:cNvPr>
          <p:cNvSpPr txBox="1"/>
          <p:nvPr/>
        </p:nvSpPr>
        <p:spPr>
          <a:xfrm>
            <a:off x="8871185" y="55221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Play times</a:t>
            </a:r>
          </a:p>
        </p:txBody>
      </p:sp>
      <p:pic>
        <p:nvPicPr>
          <p:cNvPr id="22" name="Picture 21" descr="A dog eating from a bowl&#10;&#10;Description automatically generated">
            <a:extLst>
              <a:ext uri="{FF2B5EF4-FFF2-40B4-BE49-F238E27FC236}">
                <a16:creationId xmlns:a16="http://schemas.microsoft.com/office/drawing/2014/main" id="{E61413F9-C090-2084-B3FB-45B6ED0FF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845" y="767586"/>
            <a:ext cx="2743200" cy="18232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45A96E-4C24-A586-F88D-F425B3D13634}"/>
              </a:ext>
            </a:extLst>
          </p:cNvPr>
          <p:cNvSpPr txBox="1"/>
          <p:nvPr/>
        </p:nvSpPr>
        <p:spPr>
          <a:xfrm>
            <a:off x="1270000" y="273285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Dog feeding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4E6A18-A887-9D5A-5503-7EAE356E2926}"/>
              </a:ext>
            </a:extLst>
          </p:cNvPr>
          <p:cNvSpPr txBox="1"/>
          <p:nvPr/>
        </p:nvSpPr>
        <p:spPr>
          <a:xfrm>
            <a:off x="4905963" y="-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WE OFFER</a:t>
            </a:r>
          </a:p>
        </p:txBody>
      </p:sp>
    </p:spTree>
    <p:extLst>
      <p:ext uri="{BB962C8B-B14F-4D97-AF65-F5344CB8AC3E}">
        <p14:creationId xmlns:p14="http://schemas.microsoft.com/office/powerpoint/2010/main" val="27550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F58E5-91B8-3063-6A13-27B0E20A3CC9}"/>
              </a:ext>
            </a:extLst>
          </p:cNvPr>
          <p:cNvSpPr txBox="1"/>
          <p:nvPr/>
        </p:nvSpPr>
        <p:spPr>
          <a:xfrm>
            <a:off x="178246" y="-43572"/>
            <a:ext cx="61724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ea typeface="Calibri"/>
                <a:cs typeface="Calibri"/>
              </a:rPr>
              <a:t>Lets</a:t>
            </a:r>
            <a:r>
              <a:rPr lang="en-US" sz="4400">
                <a:ea typeface="Calibri"/>
                <a:cs typeface="Calibri"/>
              </a:rPr>
              <a:t> go through these....</a:t>
            </a:r>
          </a:p>
        </p:txBody>
      </p:sp>
      <p:pic>
        <p:nvPicPr>
          <p:cNvPr id="3" name="Picture 2" descr="Free Images : glass, tool, newspaper, eye, glasses, zoom, history ...">
            <a:extLst>
              <a:ext uri="{FF2B5EF4-FFF2-40B4-BE49-F238E27FC236}">
                <a16:creationId xmlns:a16="http://schemas.microsoft.com/office/drawing/2014/main" id="{51BFB998-7264-EC9F-7CAE-0B102B89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89" y="723232"/>
            <a:ext cx="1620254" cy="1147011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CF613E41-F42A-0149-26AD-7293FF7E5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" t="3117" r="-4145" b="29545"/>
          <a:stretch/>
        </p:blipFill>
        <p:spPr>
          <a:xfrm rot="-720000">
            <a:off x="362505" y="1459831"/>
            <a:ext cx="4318383" cy="4575553"/>
          </a:xfrm>
          <a:prstGeom prst="rect">
            <a:avLst/>
          </a:prstGeom>
        </p:spPr>
      </p:pic>
      <p:pic>
        <p:nvPicPr>
          <p:cNvPr id="6" name="Picture 5" descr="A screenshot of a news page&#10;&#10;Description automatically generated">
            <a:extLst>
              <a:ext uri="{FF2B5EF4-FFF2-40B4-BE49-F238E27FC236}">
                <a16:creationId xmlns:a16="http://schemas.microsoft.com/office/drawing/2014/main" id="{5E05C283-AA20-32AE-122D-D0D892052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44" r="29218" b="23869"/>
          <a:stretch/>
        </p:blipFill>
        <p:spPr>
          <a:xfrm rot="20820000">
            <a:off x="4636284" y="1984736"/>
            <a:ext cx="3422924" cy="4115946"/>
          </a:xfrm>
          <a:prstGeom prst="rect">
            <a:avLst/>
          </a:prstGeom>
        </p:spPr>
      </p:pic>
      <p:pic>
        <p:nvPicPr>
          <p:cNvPr id="8" name="Picture 7" descr="A collage of dogs lying on the ground&#10;&#10;Description automatically generated">
            <a:extLst>
              <a:ext uri="{FF2B5EF4-FFF2-40B4-BE49-F238E27FC236}">
                <a16:creationId xmlns:a16="http://schemas.microsoft.com/office/drawing/2014/main" id="{F53D6E53-2BF9-E8BF-3588-BA3243913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76" r="-518" b="14935"/>
          <a:stretch/>
        </p:blipFill>
        <p:spPr>
          <a:xfrm>
            <a:off x="7776979" y="419250"/>
            <a:ext cx="3653578" cy="3891792"/>
          </a:xfrm>
          <a:prstGeom prst="rect">
            <a:avLst/>
          </a:prstGeom>
        </p:spPr>
      </p:pic>
      <p:pic>
        <p:nvPicPr>
          <p:cNvPr id="9" name="Picture 8" descr="A screenshot of a dog with a dog barking&#10;&#10;Description automatically generated">
            <a:extLst>
              <a:ext uri="{FF2B5EF4-FFF2-40B4-BE49-F238E27FC236}">
                <a16:creationId xmlns:a16="http://schemas.microsoft.com/office/drawing/2014/main" id="{2CEA7287-1983-DFC9-5A2E-9F4285D207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67" r="2591" b="31818"/>
          <a:stretch/>
        </p:blipFill>
        <p:spPr>
          <a:xfrm>
            <a:off x="8085871" y="3017699"/>
            <a:ext cx="3105765" cy="32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2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323988-68C0-4B0D-8286-8DE0800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0FB6368-6162-400C-9AC0-F58CF8525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7B5F496-894A-4677-BDE1-D0ABDCD98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6060984-F24C-454F-9216-18E3D5333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A65851C-43A8-4582-B23B-6411FE1B2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68D0762-2AD1-4A2A-AAB1-29818A943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74458C7C-EEE5-4AA6-B740-6C67FC362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424D3D6-2BF3-4C5C-ACFE-3E9708FB7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6327AA9-3EFB-4A81-855C-AAF36F694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A0D01D4-0DA0-4933-B5D9-004D6A118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49FC2D0-90BF-47EC-8E48-7523F608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9606B65-1DAE-4B69-9847-B869BA44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5A3481-2BD8-B4EB-6A4B-7B22DAE930E1}"/>
              </a:ext>
            </a:extLst>
          </p:cNvPr>
          <p:cNvSpPr txBox="1"/>
          <p:nvPr/>
        </p:nvSpPr>
        <p:spPr>
          <a:xfrm>
            <a:off x="1173743" y="982132"/>
            <a:ext cx="6013559" cy="13038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CHALLENGES FACED BY STRAY DOGS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E4A79DD-1CA2-4B08-BE21-1EE8DC37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5394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person running with dogs in the street&#10;&#10;Description automatically generated">
            <a:extLst>
              <a:ext uri="{FF2B5EF4-FFF2-40B4-BE49-F238E27FC236}">
                <a16:creationId xmlns:a16="http://schemas.microsoft.com/office/drawing/2014/main" id="{AA59FFCF-62DE-9BFD-22F4-FA19CDA7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36" r="10662" b="5"/>
          <a:stretch/>
        </p:blipFill>
        <p:spPr>
          <a:xfrm>
            <a:off x="7534530" y="1082003"/>
            <a:ext cx="2047666" cy="2747661"/>
          </a:xfrm>
          <a:prstGeom prst="rect">
            <a:avLst/>
          </a:prstGeom>
        </p:spPr>
      </p:pic>
      <p:pic>
        <p:nvPicPr>
          <p:cNvPr id="64" name="Picture 63" descr="A dog lying on the ground&#10;&#10;Description automatically generated">
            <a:extLst>
              <a:ext uri="{FF2B5EF4-FFF2-40B4-BE49-F238E27FC236}">
                <a16:creationId xmlns:a16="http://schemas.microsoft.com/office/drawing/2014/main" id="{1138F50E-8267-1637-FDE2-6682728B42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5" r="-2" b="31037"/>
          <a:stretch/>
        </p:blipFill>
        <p:spPr>
          <a:xfrm>
            <a:off x="9673636" y="1082002"/>
            <a:ext cx="1422481" cy="1679083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285C02C0-EBEA-4FC9-9E1E-457B9091D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73636" y="2853012"/>
            <a:ext cx="1422481" cy="976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group of dogs running on a street&#10;&#10;Description automatically generated">
            <a:extLst>
              <a:ext uri="{FF2B5EF4-FFF2-40B4-BE49-F238E27FC236}">
                <a16:creationId xmlns:a16="http://schemas.microsoft.com/office/drawing/2014/main" id="{6CBA7555-263F-2972-2D79-5CF77262A9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49"/>
          <a:stretch/>
        </p:blipFill>
        <p:spPr>
          <a:xfrm>
            <a:off x="7534529" y="3921104"/>
            <a:ext cx="3561588" cy="1841772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90C57E6-CE4E-7A20-08BA-472B670EE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611586"/>
              </p:ext>
            </p:extLst>
          </p:nvPr>
        </p:nvGraphicFramePr>
        <p:xfrm>
          <a:off x="1041539" y="2658639"/>
          <a:ext cx="6026275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3215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FFE9-701C-4B0F-06C7-16F3ADBC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229782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OUR INITIATIVE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9AF4C-8173-8D9D-2236-32994038CB6C}"/>
              </a:ext>
            </a:extLst>
          </p:cNvPr>
          <p:cNvSpPr txBox="1"/>
          <p:nvPr/>
        </p:nvSpPr>
        <p:spPr>
          <a:xfrm>
            <a:off x="1295400" y="2614612"/>
            <a:ext cx="428625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800"/>
              <a:t>Medical care </a:t>
            </a:r>
          </a:p>
          <a:p>
            <a:pPr marL="285750" indent="-285750">
              <a:buFont typeface="Wingdings"/>
              <a:buChar char="q"/>
            </a:pPr>
            <a:r>
              <a:rPr lang="en-US" sz="2800"/>
              <a:t>Shelter</a:t>
            </a:r>
          </a:p>
          <a:p>
            <a:pPr marL="285750" indent="-285750">
              <a:buFont typeface="Wingdings"/>
              <a:buChar char="q"/>
            </a:pPr>
            <a:r>
              <a:rPr lang="en-US" sz="2800"/>
              <a:t>Training</a:t>
            </a:r>
          </a:p>
          <a:p>
            <a:pPr marL="285750" indent="-285750">
              <a:buFont typeface="Wingdings"/>
              <a:buChar char="q"/>
            </a:pPr>
            <a:r>
              <a:rPr lang="en-US" sz="2800"/>
              <a:t>Healthy environment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05ED-2580-AC41-1D82-DAE6960072C9}"/>
              </a:ext>
            </a:extLst>
          </p:cNvPr>
          <p:cNvSpPr txBox="1"/>
          <p:nvPr/>
        </p:nvSpPr>
        <p:spPr>
          <a:xfrm>
            <a:off x="2200275" y="5624512"/>
            <a:ext cx="803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New Homes : through ADOPTION CAMPAIGNS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8FE0-02C0-DBCA-087D-5F293B2D1C1F}"/>
              </a:ext>
            </a:extLst>
          </p:cNvPr>
          <p:cNvSpPr txBox="1"/>
          <p:nvPr/>
        </p:nvSpPr>
        <p:spPr>
          <a:xfrm>
            <a:off x="7589249" y="2690812"/>
            <a:ext cx="315277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EDUCATIONAL PROGRAMMES : Educating people about responsible dog ownership and neutering pets.</a:t>
            </a:r>
          </a:p>
        </p:txBody>
      </p:sp>
    </p:spTree>
    <p:extLst>
      <p:ext uri="{BB962C8B-B14F-4D97-AF65-F5344CB8AC3E}">
        <p14:creationId xmlns:p14="http://schemas.microsoft.com/office/powerpoint/2010/main" val="2306718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Organic</vt:lpstr>
      <vt:lpstr>PowerPoint Presentation</vt:lpstr>
      <vt:lpstr>MOTIVE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INITIATIVE</vt:lpstr>
      <vt:lpstr>PowerPoint Presentation</vt:lpstr>
      <vt:lpstr>Fundraising goals and strategy 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2023-08-27T14:12:52Z</dcterms:created>
  <dcterms:modified xsi:type="dcterms:W3CDTF">2023-08-28T18:09:24Z</dcterms:modified>
</cp:coreProperties>
</file>